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87" r:id="rId10"/>
    <p:sldId id="281" r:id="rId11"/>
    <p:sldId id="282" r:id="rId12"/>
    <p:sldId id="283" r:id="rId13"/>
    <p:sldId id="284" r:id="rId14"/>
    <p:sldId id="285" r:id="rId15"/>
    <p:sldId id="286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4437625055177"/>
          <c:y val="2.9888913533695608E-2"/>
          <c:w val="0.85547176693547744"/>
          <c:h val="0.87193013725397017"/>
        </c:manualLayout>
      </c:layout>
      <c:scatterChart>
        <c:scatterStyle val="lineMarker"/>
        <c:varyColors val="0"/>
        <c:ser>
          <c:idx val="0"/>
          <c:order val="0"/>
          <c:tx>
            <c:v>1.5 inch remaining cover from 6 inch cover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Sheet1!$A$2:$A$8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</c:numCache>
            </c:numRef>
          </c:xVal>
          <c:yVal>
            <c:numRef>
              <c:f>Sheet1!$E$2:$E$8</c:f>
              <c:numCache>
                <c:formatCode>0.0%</c:formatCode>
                <c:ptCount val="7"/>
                <c:pt idx="0">
                  <c:v>0.25</c:v>
                </c:pt>
                <c:pt idx="1">
                  <c:v>0.1875</c:v>
                </c:pt>
                <c:pt idx="2">
                  <c:v>0.15000000000000002</c:v>
                </c:pt>
                <c:pt idx="3">
                  <c:v>0.125</c:v>
                </c:pt>
                <c:pt idx="4">
                  <c:v>0.1071428571428571</c:v>
                </c:pt>
                <c:pt idx="5">
                  <c:v>9.375E-2</c:v>
                </c:pt>
                <c:pt idx="6">
                  <c:v>8.333333333333337E-2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47-4D37-9E67-5FC8D7C7C789}"/>
            </c:ext>
          </c:extLst>
        </c:ser>
        <c:ser>
          <c:idx val="1"/>
          <c:order val="1"/>
          <c:tx>
            <c:v>1.5 inch remaining cover from 4 inch cover</c:v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Sheet1!$A$2:$A$8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</c:numCache>
            </c:numRef>
          </c:xVal>
          <c:yVal>
            <c:numRef>
              <c:f>Sheet1!$F$2:$F$8</c:f>
              <c:numCache>
                <c:formatCode>0.0%</c:formatCode>
                <c:ptCount val="7"/>
                <c:pt idx="0">
                  <c:v>0.13888888888888884</c:v>
                </c:pt>
                <c:pt idx="1">
                  <c:v>0.10416666666666663</c:v>
                </c:pt>
                <c:pt idx="2">
                  <c:v>8.333333333333337E-2</c:v>
                </c:pt>
                <c:pt idx="3">
                  <c:v>6.944444444444442E-2</c:v>
                </c:pt>
                <c:pt idx="4">
                  <c:v>5.9523809523809534E-2</c:v>
                </c:pt>
                <c:pt idx="5">
                  <c:v>5.208333333333337E-2</c:v>
                </c:pt>
                <c:pt idx="6">
                  <c:v>4.629629629629628E-2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47-4D37-9E67-5FC8D7C7C789}"/>
            </c:ext>
          </c:extLst>
        </c:ser>
        <c:ser>
          <c:idx val="2"/>
          <c:order val="2"/>
          <c:tx>
            <c:v>1.5 inch remaining cover from 3 inch cover</c:v>
          </c:tx>
          <c:spPr>
            <a:ln w="190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Sheet1!$A$2:$A$8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</c:numCache>
            </c:numRef>
          </c:xVal>
          <c:yVal>
            <c:numRef>
              <c:f>Sheet1!$G$2:$G$8</c:f>
              <c:numCache>
                <c:formatCode>0.0%</c:formatCode>
                <c:ptCount val="7"/>
                <c:pt idx="0">
                  <c:v>8.333333333333337E-2</c:v>
                </c:pt>
                <c:pt idx="1">
                  <c:v>6.25E-2</c:v>
                </c:pt>
                <c:pt idx="2">
                  <c:v>5.0000000000000044E-2</c:v>
                </c:pt>
                <c:pt idx="3">
                  <c:v>4.166666666666663E-2</c:v>
                </c:pt>
                <c:pt idx="4">
                  <c:v>3.5714285714285698E-2</c:v>
                </c:pt>
                <c:pt idx="5">
                  <c:v>3.125E-2</c:v>
                </c:pt>
                <c:pt idx="6">
                  <c:v>2.777777777777779E-2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947-4D37-9E67-5FC8D7C7C789}"/>
            </c:ext>
          </c:extLst>
        </c:ser>
        <c:ser>
          <c:idx val="3"/>
          <c:order val="3"/>
          <c:tx>
            <c:v>2 inch remaining cover</c:v>
          </c:tx>
          <c:spPr>
            <a:ln w="19050" cap="rnd">
              <a:solidFill>
                <a:srgbClr val="FF0000">
                  <a:alpha val="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Sheet1!$A$2:$A$8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</c:numCache>
            </c:numRef>
          </c:xVal>
          <c:yVal>
            <c:numRef>
              <c:f>Sheet1!$I$2:$I$8</c:f>
              <c:numCache>
                <c:formatCode>0.0%</c:formatCode>
                <c:ptCount val="7"/>
                <c:pt idx="0">
                  <c:v>0.11111111111111116</c:v>
                </c:pt>
                <c:pt idx="1">
                  <c:v>8.333333333333337E-2</c:v>
                </c:pt>
                <c:pt idx="2">
                  <c:v>6.6666666666666652E-2</c:v>
                </c:pt>
                <c:pt idx="3">
                  <c:v>5.555555555555558E-2</c:v>
                </c:pt>
                <c:pt idx="4">
                  <c:v>4.7619047619047672E-2</c:v>
                </c:pt>
                <c:pt idx="5">
                  <c:v>4.166666666666663E-2</c:v>
                </c:pt>
                <c:pt idx="6">
                  <c:v>3.703703703703709E-2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947-4D37-9E67-5FC8D7C7C78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98456456"/>
        <c:axId val="298450968"/>
      </c:scatterChart>
      <c:valAx>
        <c:axId val="298456456"/>
        <c:scaling>
          <c:orientation val="minMax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b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Shaft Diameter (ft.)</a:t>
                </a:r>
              </a:p>
            </c:rich>
          </c:tx>
          <c:layout>
            <c:manualLayout>
              <c:xMode val="edge"/>
              <c:yMode val="edge"/>
              <c:x val="0.49019011353557912"/>
              <c:y val="0.971432664226830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b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450968"/>
        <c:crosses val="autoZero"/>
        <c:crossBetween val="midCat"/>
      </c:valAx>
      <c:valAx>
        <c:axId val="298450968"/>
        <c:scaling>
          <c:orientation val="minMax"/>
          <c:max val="0.2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Local Radius Reduction (%)                                                                                                                                                                                                                                     </a:t>
                </a:r>
              </a:p>
            </c:rich>
          </c:tx>
          <c:layout>
            <c:manualLayout>
              <c:xMode val="edge"/>
              <c:yMode val="edge"/>
              <c:x val="1.3353694060553643E-2"/>
              <c:y val="0.372762031506625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456456"/>
        <c:crosses val="autoZero"/>
        <c:crossBetween val="midCat"/>
        <c:majorUnit val="3.0000000000000006E-2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6736901218789193"/>
          <c:y val="8.2834247991728324E-2"/>
          <c:w val="0.34413619693679037"/>
          <c:h val="0.26396892149844908"/>
        </c:manualLayout>
      </c:layout>
      <c:overlay val="1"/>
      <c:spPr>
        <a:noFill/>
        <a:ln w="25400"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648B4-9DFD-48C9-BBFF-4A78B54E159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B4D0C-99AB-4A50-B135-B75865DA3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02" indent="-30203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157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420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684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79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210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47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7736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927B29-EE49-D143-AB52-FE406A867190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5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02" indent="-30203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157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420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684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79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210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47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7736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927B29-EE49-D143-AB52-FE406A867190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6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02" indent="-30203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157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420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684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79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210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47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7736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927B29-EE49-D143-AB52-FE406A867190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1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02" indent="-30203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157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420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684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79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210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47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7736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927B29-EE49-D143-AB52-FE406A867190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7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02" indent="-30203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157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420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684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79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210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47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7736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927B29-EE49-D143-AB52-FE406A867190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5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core</a:t>
            </a:r>
            <a:r>
              <a:rPr lang="en-US" baseline="0" dirty="0"/>
              <a:t> was located 18 inches inside the rebar cage and angled towards the cage. Near the depth of the washed out region the core was approximately 6 inches inside the rebar cage. </a:t>
            </a:r>
          </a:p>
          <a:p>
            <a:endParaRPr lang="en-US" baseline="0" dirty="0"/>
          </a:p>
          <a:p>
            <a:r>
              <a:rPr lang="en-US" baseline="0" dirty="0"/>
              <a:t>Zone was hydro-blasted, camera was ran down core holes, and pressure grouting was performed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CF22-7BE0-4538-AC63-E4C2C4C4045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3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412-6E91-4595-8D8D-9FD92AF76A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9F2-579F-4612-BC52-32A5EF4DFF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532" y="6113482"/>
            <a:ext cx="2022475" cy="607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5840"/>
            <a:ext cx="1362895" cy="6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0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412-6E91-4595-8D8D-9FD92AF76A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9F2-579F-4612-BC52-32A5EF4DFF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532" y="6113482"/>
            <a:ext cx="2022475" cy="607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5840"/>
            <a:ext cx="1362895" cy="6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0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412-6E91-4595-8D8D-9FD92AF76A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9F2-579F-4612-BC52-32A5EF4DFF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532" y="6113482"/>
            <a:ext cx="2022475" cy="607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5840"/>
            <a:ext cx="1362895" cy="6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7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412-6E91-4595-8D8D-9FD92AF76A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9F2-579F-4612-BC52-32A5EF4DFF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532" y="6113482"/>
            <a:ext cx="2022475" cy="607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5840"/>
            <a:ext cx="1362895" cy="6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2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412-6E91-4595-8D8D-9FD92AF76A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9F2-579F-4612-BC52-32A5EF4DFF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532" y="6113482"/>
            <a:ext cx="2022475" cy="607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5840"/>
            <a:ext cx="1362895" cy="6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2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412-6E91-4595-8D8D-9FD92AF76A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9F2-579F-4612-BC52-32A5EF4DFF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532" y="6113482"/>
            <a:ext cx="2022475" cy="607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5840"/>
            <a:ext cx="1362895" cy="6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0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412-6E91-4595-8D8D-9FD92AF76A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9F2-579F-4612-BC52-32A5EF4DFF9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532" y="6113482"/>
            <a:ext cx="2022475" cy="607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5840"/>
            <a:ext cx="1362895" cy="6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7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412-6E91-4595-8D8D-9FD92AF76A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9F2-579F-4612-BC52-32A5EF4DFF9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532" y="6113482"/>
            <a:ext cx="2022475" cy="60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5840"/>
            <a:ext cx="1362895" cy="6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2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412-6E91-4595-8D8D-9FD92AF76A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9F2-579F-4612-BC52-32A5EF4DFF9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532" y="6113482"/>
            <a:ext cx="2022475" cy="60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5840"/>
            <a:ext cx="1362895" cy="6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1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412-6E91-4595-8D8D-9FD92AF76A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9F2-579F-4612-BC52-32A5EF4DFF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532" y="6113482"/>
            <a:ext cx="2022475" cy="607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5840"/>
            <a:ext cx="1362895" cy="6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7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412-6E91-4595-8D8D-9FD92AF76A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D9F2-579F-4612-BC52-32A5EF4DFF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532" y="6113482"/>
            <a:ext cx="2022475" cy="607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5840"/>
            <a:ext cx="1362895" cy="6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6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C7412-6E91-4595-8D8D-9FD92AF76A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8D9F2-579F-4612-BC52-32A5EF4D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CEEB81.470E6F8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EF4D9.27CB528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CEF4D8.2210C24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CEEB81.470E6F8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1397000"/>
            <a:ext cx="4876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Enhancing Reliability and Quality of Drilled Shafts Through TIP Testing </a:t>
            </a:r>
          </a:p>
          <a:p>
            <a:pPr algn="ctr"/>
            <a:r>
              <a:rPr lang="en-US" sz="3200" dirty="0"/>
              <a:t>&amp; </a:t>
            </a:r>
          </a:p>
          <a:p>
            <a:pPr algn="ctr"/>
            <a:r>
              <a:rPr lang="en-US" sz="3200" dirty="0"/>
              <a:t>TIP Acceptance Criteria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Matthew Silveston, P.E. </a:t>
            </a:r>
            <a:r>
              <a:rPr lang="en-US" i="1" dirty="0"/>
              <a:t>Terracon Consultants Inc.</a:t>
            </a:r>
          </a:p>
          <a:p>
            <a:pPr algn="ctr"/>
            <a:r>
              <a:rPr lang="en-US" dirty="0"/>
              <a:t>&amp;</a:t>
            </a:r>
          </a:p>
          <a:p>
            <a:pPr algn="ctr"/>
            <a:r>
              <a:rPr lang="en-US" dirty="0"/>
              <a:t>George Piscsalko, </a:t>
            </a:r>
            <a:r>
              <a:rPr lang="en-US" i="1" dirty="0"/>
              <a:t>Pile Dynamics Inc.</a:t>
            </a:r>
          </a:p>
        </p:txBody>
      </p:sp>
    </p:spTree>
    <p:extLst>
      <p:ext uri="{BB962C8B-B14F-4D97-AF65-F5344CB8AC3E}">
        <p14:creationId xmlns:p14="http://schemas.microsoft.com/office/powerpoint/2010/main" val="370606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524000" y="-5767"/>
            <a:ext cx="896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Thermal Wire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570781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NY/NJ area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9186" y="82523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1</a:t>
            </a:r>
          </a:p>
        </p:txBody>
      </p:sp>
      <p:pic>
        <p:nvPicPr>
          <p:cNvPr id="1026" name="Picture 2" descr="View of NYC from Jerse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74" y="1194562"/>
            <a:ext cx="5316050" cy="39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76265" y="2142068"/>
            <a:ext cx="165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42” </a:t>
            </a:r>
            <a:r>
              <a:rPr lang="en-US" dirty="0" err="1"/>
              <a:t>dia</a:t>
            </a:r>
            <a:r>
              <a:rPr lang="en-US" dirty="0"/>
              <a:t> with 38” rock socket</a:t>
            </a:r>
          </a:p>
          <a:p>
            <a:r>
              <a:rPr lang="en-US" dirty="0"/>
              <a:t>27 </a:t>
            </a:r>
            <a:r>
              <a:rPr lang="en-US" dirty="0" err="1"/>
              <a:t>ft</a:t>
            </a:r>
            <a:r>
              <a:rPr lang="en-US" dirty="0"/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216543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524000" y="-5767"/>
            <a:ext cx="896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Thermal Wire Setup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67138" y="1941195"/>
            <a:ext cx="4657725" cy="2975610"/>
            <a:chOff x="0" y="0"/>
            <a:chExt cx="4657725" cy="2976113"/>
          </a:xfrm>
        </p:grpSpPr>
        <p:sp>
          <p:nvSpPr>
            <p:cNvPr id="8" name="Donut 7"/>
            <p:cNvSpPr/>
            <p:nvPr/>
          </p:nvSpPr>
          <p:spPr>
            <a:xfrm>
              <a:off x="0" y="0"/>
              <a:ext cx="3036498" cy="2976113"/>
            </a:xfrm>
            <a:prstGeom prst="donut">
              <a:avLst>
                <a:gd name="adj" fmla="val 87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lowchart: Or 8"/>
            <p:cNvSpPr/>
            <p:nvPr/>
          </p:nvSpPr>
          <p:spPr>
            <a:xfrm>
              <a:off x="1438275" y="209550"/>
              <a:ext cx="172529" cy="155275"/>
            </a:xfrm>
            <a:prstGeom prst="flowChar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195263" y="1411844"/>
              <a:ext cx="172085" cy="154940"/>
            </a:xfrm>
            <a:prstGeom prst="flowChar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lowchart: Or 10"/>
            <p:cNvSpPr/>
            <p:nvPr/>
          </p:nvSpPr>
          <p:spPr>
            <a:xfrm>
              <a:off x="2690178" y="1409329"/>
              <a:ext cx="172085" cy="154940"/>
            </a:xfrm>
            <a:prstGeom prst="flowChar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lowchart: Or 12"/>
            <p:cNvSpPr/>
            <p:nvPr/>
          </p:nvSpPr>
          <p:spPr>
            <a:xfrm>
              <a:off x="1470978" y="2628735"/>
              <a:ext cx="172085" cy="154940"/>
            </a:xfrm>
            <a:prstGeom prst="flowChar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Text Box 43"/>
            <p:cNvSpPr txBox="1"/>
            <p:nvPr/>
          </p:nvSpPr>
          <p:spPr>
            <a:xfrm>
              <a:off x="1181100" y="409575"/>
              <a:ext cx="668216" cy="25623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00">
                  <a:latin typeface="Arial"/>
                  <a:ea typeface="Times New Roman"/>
                  <a:cs typeface="Times New Roman"/>
                </a:rPr>
                <a:t>Wire 1</a:t>
              </a:r>
            </a:p>
          </p:txBody>
        </p:sp>
        <p:sp>
          <p:nvSpPr>
            <p:cNvPr id="16" name="Text Box 44"/>
            <p:cNvSpPr txBox="1"/>
            <p:nvPr/>
          </p:nvSpPr>
          <p:spPr>
            <a:xfrm>
              <a:off x="2022158" y="1355146"/>
              <a:ext cx="668020" cy="25590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00" dirty="0">
                  <a:latin typeface="Arial"/>
                  <a:ea typeface="Times New Roman"/>
                  <a:cs typeface="Times New Roman"/>
                </a:rPr>
                <a:t>Wire 2</a:t>
              </a:r>
            </a:p>
          </p:txBody>
        </p:sp>
        <p:sp>
          <p:nvSpPr>
            <p:cNvPr id="17" name="Text Box 45"/>
            <p:cNvSpPr txBox="1"/>
            <p:nvPr/>
          </p:nvSpPr>
          <p:spPr>
            <a:xfrm>
              <a:off x="1223010" y="2372830"/>
              <a:ext cx="668020" cy="25590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00" dirty="0">
                  <a:latin typeface="Arial"/>
                  <a:ea typeface="Times New Roman"/>
                  <a:cs typeface="Times New Roman"/>
                </a:rPr>
                <a:t>Wire 3</a:t>
              </a:r>
            </a:p>
          </p:txBody>
        </p:sp>
        <p:sp>
          <p:nvSpPr>
            <p:cNvPr id="18" name="Text Box 46"/>
            <p:cNvSpPr txBox="1"/>
            <p:nvPr/>
          </p:nvSpPr>
          <p:spPr>
            <a:xfrm>
              <a:off x="367348" y="1355146"/>
              <a:ext cx="668020" cy="25590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00" dirty="0">
                  <a:latin typeface="Arial"/>
                  <a:ea typeface="Times New Roman"/>
                  <a:cs typeface="Times New Roman"/>
                </a:rPr>
                <a:t>Wire 4</a:t>
              </a:r>
            </a:p>
          </p:txBody>
        </p:sp>
        <p:sp>
          <p:nvSpPr>
            <p:cNvPr id="21" name="Down Arrow 20"/>
            <p:cNvSpPr/>
            <p:nvPr/>
          </p:nvSpPr>
          <p:spPr>
            <a:xfrm flipV="1">
              <a:off x="3876675" y="361950"/>
              <a:ext cx="419100" cy="9880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Text Box 51"/>
            <p:cNvSpPr txBox="1"/>
            <p:nvPr/>
          </p:nvSpPr>
          <p:spPr>
            <a:xfrm>
              <a:off x="3790950" y="1457325"/>
              <a:ext cx="866775" cy="56451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>
                  <a:latin typeface="Arial"/>
                  <a:ea typeface="Times New Roman"/>
                  <a:cs typeface="Times New Roman"/>
                </a:rPr>
                <a:t>North</a:t>
              </a:r>
              <a:endParaRPr lang="en-US" sz="1100">
                <a:latin typeface="Arial"/>
                <a:ea typeface="Times New Roman"/>
                <a:cs typeface="Times New Roman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059186" y="83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1046116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:\Employee Shared\Matt S\Deep Foundation Testing\Projects\Trump\Pier 76 soft bottom R\temp v depth REVI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44" y="780761"/>
            <a:ext cx="4264257" cy="56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524000" y="-5767"/>
            <a:ext cx="896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Thermal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1600" y="56077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0187" y="4463534"/>
            <a:ext cx="160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Rock socket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34400" y="222146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Cage Shift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34400" y="473559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Soft Bottom</a:t>
            </a:r>
          </a:p>
        </p:txBody>
      </p:sp>
      <p:cxnSp>
        <p:nvCxnSpPr>
          <p:cNvPr id="36" name="Straight Arrow Connector 35"/>
          <p:cNvCxnSpPr>
            <a:stCxn id="34" idx="1"/>
          </p:cNvCxnSpPr>
          <p:nvPr/>
        </p:nvCxnSpPr>
        <p:spPr>
          <a:xfrm flipH="1">
            <a:off x="4289836" y="5151090"/>
            <a:ext cx="4244565" cy="90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934200" y="2438402"/>
            <a:ext cx="1603154" cy="1219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477000" y="2438400"/>
            <a:ext cx="2060354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13535" y="4648200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04168" y="5255796"/>
            <a:ext cx="1001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Ambient Soil Temp 55</a:t>
            </a:r>
            <a:r>
              <a:rPr lang="en-US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889017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Employee Shared\Matt S\Deep Foundation Testing\Projects\Trump\Pier 76 soft bottom R\radius v depth REVI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37" y="685801"/>
            <a:ext cx="4306140" cy="57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524000" y="-5767"/>
            <a:ext cx="896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Thermal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1600" y="56077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1" y="4463534"/>
            <a:ext cx="160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Rock socket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34400" y="389786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Cage Shift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172200" y="4114800"/>
            <a:ext cx="236515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086600" y="4114800"/>
            <a:ext cx="1450754" cy="198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534400" y="1295401"/>
            <a:ext cx="119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Neck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26198" y="2286000"/>
            <a:ext cx="160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Cage</a:t>
            </a:r>
          </a:p>
        </p:txBody>
      </p:sp>
      <p:cxnSp>
        <p:nvCxnSpPr>
          <p:cNvPr id="36" name="Straight Arrow Connector 35"/>
          <p:cNvCxnSpPr>
            <a:stCxn id="34" idx="1"/>
          </p:cNvCxnSpPr>
          <p:nvPr/>
        </p:nvCxnSpPr>
        <p:spPr>
          <a:xfrm flipH="1">
            <a:off x="7239000" y="1526233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99236" y="4648200"/>
            <a:ext cx="13108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429000" y="2516089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229600" y="5112604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Soft Bottom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419600" y="5638800"/>
            <a:ext cx="3810000" cy="413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179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524000" y="-5767"/>
            <a:ext cx="896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Thermal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3999" y="5867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NY/NJ Pier 76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1600" y="56077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1</a:t>
            </a:r>
          </a:p>
        </p:txBody>
      </p:sp>
      <p:pic>
        <p:nvPicPr>
          <p:cNvPr id="4098" name="Picture 2" descr="N:\Employee Shared\Matt S\Deep Foundation Testing\Projects\Trump\PHOTOS\20141124_141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49" y="838200"/>
            <a:ext cx="3147451" cy="559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3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524000" y="-5767"/>
            <a:ext cx="896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Thermal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1600" y="56077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1</a:t>
            </a:r>
          </a:p>
        </p:txBody>
      </p:sp>
      <p:pic>
        <p:nvPicPr>
          <p:cNvPr id="5122" name="Picture 2" descr="N:\Employee Shared\Matt S\Deep Foundation Testing\Projects\Trump\PHOTOS\phot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58" y="1007192"/>
            <a:ext cx="7557043" cy="56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99" y="5867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NY/NJ Pier 76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9280" y="178121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8,000 psi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3895" y="3475869"/>
            <a:ext cx="10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1,600 psi</a:t>
            </a:r>
          </a:p>
        </p:txBody>
      </p:sp>
    </p:spTree>
    <p:extLst>
      <p:ext uri="{BB962C8B-B14F-4D97-AF65-F5344CB8AC3E}">
        <p14:creationId xmlns:p14="http://schemas.microsoft.com/office/powerpoint/2010/main" val="3339114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524000" y="-5767"/>
            <a:ext cx="896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Thermal Probe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3"/>
          <a:stretch/>
        </p:blipFill>
        <p:spPr>
          <a:xfrm>
            <a:off x="3313674" y="1295401"/>
            <a:ext cx="5384800" cy="3373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15400" y="1752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2</a:t>
            </a:r>
          </a:p>
          <a:p>
            <a:r>
              <a:rPr lang="en-US" dirty="0"/>
              <a:t>Little River </a:t>
            </a:r>
          </a:p>
          <a:p>
            <a:r>
              <a:rPr lang="en-US" dirty="0"/>
              <a:t>Tallahassee </a:t>
            </a:r>
          </a:p>
        </p:txBody>
      </p:sp>
    </p:spTree>
    <p:extLst>
      <p:ext uri="{BB962C8B-B14F-4D97-AF65-F5344CB8AC3E}">
        <p14:creationId xmlns:p14="http://schemas.microsoft.com/office/powerpoint/2010/main" val="318935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520952" y="-5767"/>
            <a:ext cx="896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Concrete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1600" y="72674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2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6592" r="1500" b="15005"/>
          <a:stretch/>
        </p:blipFill>
        <p:spPr bwMode="auto">
          <a:xfrm>
            <a:off x="2886074" y="834756"/>
            <a:ext cx="5724527" cy="54136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686800" y="137160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36.03 yd</a:t>
            </a:r>
            <a:r>
              <a:rPr lang="en-US" baseline="30000" dirty="0"/>
              <a:t>3</a:t>
            </a:r>
            <a:r>
              <a:rPr lang="en-US" dirty="0"/>
              <a:t> actual</a:t>
            </a:r>
          </a:p>
          <a:p>
            <a:pPr algn="ctr"/>
            <a:endParaRPr lang="en-US" dirty="0"/>
          </a:p>
          <a:p>
            <a:r>
              <a:rPr lang="en-US" dirty="0"/>
              <a:t>34.97 yd</a:t>
            </a:r>
            <a:r>
              <a:rPr lang="en-US" baseline="30000" dirty="0"/>
              <a:t>3</a:t>
            </a:r>
            <a:r>
              <a:rPr lang="en-US" dirty="0"/>
              <a:t> theoretical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077200" y="16002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984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524000" y="-5767"/>
            <a:ext cx="896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Thermal Probe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15400" y="106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2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94" y="1066800"/>
            <a:ext cx="6434307" cy="482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72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524000" y="-5767"/>
            <a:ext cx="896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Thermal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59186" y="64056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2</a:t>
            </a:r>
          </a:p>
        </p:txBody>
      </p:sp>
      <p:pic>
        <p:nvPicPr>
          <p:cNvPr id="5" name="Picture 4" descr="cid:image002.png@01CEEB81.470E6F8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60" y="825230"/>
            <a:ext cx="3037840" cy="55755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6324600" y="4191000"/>
            <a:ext cx="16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3400" y="3962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Anomaly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77000" y="1574617"/>
            <a:ext cx="16002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44786" y="1383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Cage Shift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477000" y="1295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43800" y="990600"/>
            <a:ext cx="10668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Loose </a:t>
            </a:r>
            <a:r>
              <a:rPr lang="en-US" sz="1000" dirty="0" err="1"/>
              <a:t>SiSa</a:t>
            </a:r>
            <a:r>
              <a:rPr lang="en-US" sz="1000" dirty="0"/>
              <a:t> to hard </a:t>
            </a:r>
            <a:r>
              <a:rPr lang="en-US" sz="1000" dirty="0" err="1"/>
              <a:t>SiCl</a:t>
            </a:r>
            <a:endParaRPr lang="en-US" sz="1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477000" y="32766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3800" y="3182780"/>
            <a:ext cx="1515386" cy="2462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Weathered Limestone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800" y="2286001"/>
            <a:ext cx="1295400" cy="2462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Bottom of Casing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477000" y="2438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55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9" grpId="0" animBg="1"/>
      <p:bldP spid="1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374" y="520956"/>
            <a:ext cx="8029128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6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524000" y="-5767"/>
            <a:ext cx="896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Thermal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59186" y="64056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3292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Anomaly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3292" y="255853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Cage Shift tubes 2&amp;4</a:t>
            </a:r>
          </a:p>
        </p:txBody>
      </p:sp>
      <p:pic>
        <p:nvPicPr>
          <p:cNvPr id="9" name="Picture 8" descr="cid:image001.png@01CEF4D9.27CB528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10653"/>
            <a:ext cx="3980180" cy="55638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6172200" y="4191000"/>
            <a:ext cx="16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248400" y="2743200"/>
            <a:ext cx="16002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6400800" y="2819400"/>
            <a:ext cx="1447800" cy="7731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1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524000" y="-5767"/>
            <a:ext cx="896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Thermal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59186" y="64056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2</a:t>
            </a:r>
          </a:p>
        </p:txBody>
      </p:sp>
      <p:pic>
        <p:nvPicPr>
          <p:cNvPr id="51202" name="Picture 2" descr="N:\Employee Shared\Matt S\Deep Foundation Testing\SR10 Little River\Photos\IMG_0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5089" y="1526913"/>
            <a:ext cx="5534298" cy="41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05800" y="3015734"/>
            <a:ext cx="182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Anomaly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620000" y="32004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939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520952" y="-5767"/>
            <a:ext cx="896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Thermal Model of Shaft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1600" y="72674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4191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Osterberg</a:t>
            </a:r>
            <a:r>
              <a:rPr lang="en-US" b="1" dirty="0">
                <a:solidFill>
                  <a:srgbClr val="FF0000"/>
                </a:solidFill>
              </a:rPr>
              <a:t> Cell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29200" y="12954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248402" y="1752600"/>
            <a:ext cx="8381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1" name="Picture 20" descr="cid:image002.png@01CEF4D8.2210C24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t="4321" r="4084" b="2160"/>
          <a:stretch/>
        </p:blipFill>
        <p:spPr bwMode="auto">
          <a:xfrm>
            <a:off x="4591898" y="930464"/>
            <a:ext cx="2822257" cy="5492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781800" y="4325898"/>
            <a:ext cx="1524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94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524000" y="-68997"/>
            <a:ext cx="896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CSL </a:t>
            </a:r>
            <a:r>
              <a:rPr lang="en-US" sz="4800" b="1" cap="small" dirty="0" err="1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vs</a:t>
            </a:r>
            <a:r>
              <a:rPr lang="en-US" sz="4800" b="1" cap="small" dirty="0">
                <a:solidFill>
                  <a:srgbClr val="800000"/>
                </a:solidFill>
                <a:latin typeface="Arial"/>
                <a:ea typeface="ＭＳ Ｐゴシック" charset="-128"/>
                <a:cs typeface="Arial"/>
              </a:rPr>
              <a:t> Thermal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59186" y="38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2</a:t>
            </a:r>
          </a:p>
        </p:txBody>
      </p:sp>
      <p:pic>
        <p:nvPicPr>
          <p:cNvPr id="5" name="Picture 4" descr="cid:image002.png@01CEEB81.470E6F8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3037840" cy="55755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6324600" y="41910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3400" y="3962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Anomaly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77000" y="1574617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44786" y="1383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Cage Shift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04" y="762000"/>
            <a:ext cx="4797712" cy="589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8040" y="4051570"/>
            <a:ext cx="96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O-cel</a:t>
            </a:r>
            <a:r>
              <a:rPr lang="en-US" dirty="0"/>
              <a:t>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19600" y="4051570"/>
            <a:ext cx="14478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1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3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Acceptance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51" y="1083776"/>
            <a:ext cx="10808898" cy="52707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Load carrying requirements can be controlled by: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Geotechnical side shear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Structural bending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Compression</a:t>
            </a:r>
          </a:p>
          <a:p>
            <a:r>
              <a:rPr lang="en-US" dirty="0">
                <a:solidFill>
                  <a:schemeClr val="tx2"/>
                </a:solidFill>
              </a:rPr>
              <a:t>These are directly related to: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Circumference surface area of the shaft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Moment of inertia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Cross sectional area</a:t>
            </a:r>
          </a:p>
          <a:p>
            <a:r>
              <a:rPr lang="en-US" dirty="0">
                <a:solidFill>
                  <a:schemeClr val="tx2"/>
                </a:solidFill>
              </a:rPr>
              <a:t>Radius Reduction approach will affect each differently: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Reduction has linear relation to circumference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Reduction has fourth power relation to moment of inertia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Reduction has squared relation to area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64565"/>
            <a:ext cx="8574656" cy="542601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Radius Reduction vs. Capacity Reduction</a:t>
            </a:r>
          </a:p>
        </p:txBody>
      </p:sp>
    </p:spTree>
    <p:extLst>
      <p:ext uri="{BB962C8B-B14F-4D97-AF65-F5344CB8AC3E}">
        <p14:creationId xmlns:p14="http://schemas.microsoft.com/office/powerpoint/2010/main" val="45878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1544128" y="1086928"/>
          <a:ext cx="8652295" cy="559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7211" y="-8344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Cover Loss Considerations on Local Radius Reductions vs. Shaft Diameter</a:t>
            </a:r>
          </a:p>
        </p:txBody>
      </p:sp>
    </p:spTree>
    <p:extLst>
      <p:ext uri="{BB962C8B-B14F-4D97-AF65-F5344CB8AC3E}">
        <p14:creationId xmlns:p14="http://schemas.microsoft.com/office/powerpoint/2010/main" val="2192862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070340" y="1397478"/>
          <a:ext cx="7901795" cy="2812213"/>
        </p:xfrm>
        <a:graphic>
          <a:graphicData uri="http://schemas.openxmlformats.org/drawingml/2006/table">
            <a:tbl>
              <a:tblPr firstRow="1" firstCol="1" bandRow="1"/>
              <a:tblGrid>
                <a:gridCol w="1580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5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Radius Reduction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Bending Capacity Loss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Compression Capacity Loss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Side Shear Reduction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 Loss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inch cover,     6ft dia. shaft)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1.08in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2.16in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&gt;6%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&gt;22%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&gt;12%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&gt;6%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&gt;2.16in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70340" y="4330460"/>
            <a:ext cx="8186468" cy="2308324"/>
          </a:xfrm>
          <a:prstGeom prst="rect">
            <a:avLst/>
          </a:prstGeom>
          <a:ln w="635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Satisfactory 	(S)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	0 to 6% Radius Reduction </a:t>
            </a:r>
            <a:r>
              <a:rPr lang="en-US" sz="2400" b="1" u="sng" dirty="0">
                <a:solidFill>
                  <a:schemeClr val="tx2"/>
                </a:solidFill>
              </a:rPr>
              <a:t>and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	Local Cover Criteria Met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Anomaly	(A)	  Requiring further evaluation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	Radius Reduction &gt; 6% </a:t>
            </a:r>
            <a:r>
              <a:rPr lang="en-US" sz="2400" b="1" u="sng" dirty="0">
                <a:solidFill>
                  <a:schemeClr val="tx2"/>
                </a:solidFill>
              </a:rPr>
              <a:t>or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	Local Cover Criteria Not Met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3437" y="623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Acceptance Criteria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1412904"/>
            <a:ext cx="7058025" cy="5300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1273" y="304800"/>
            <a:ext cx="772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I-5 Bridge over Puyallup River 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Tacoma, Washington</a:t>
            </a:r>
          </a:p>
        </p:txBody>
      </p:sp>
    </p:spTree>
    <p:extLst>
      <p:ext uri="{BB962C8B-B14F-4D97-AF65-F5344CB8AC3E}">
        <p14:creationId xmlns:p14="http://schemas.microsoft.com/office/powerpoint/2010/main" val="81405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p1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 rotWithShape="1">
          <a:blip r:embed="rId4"/>
          <a:srcRect b="3614"/>
          <a:stretch>
            <a:fillRect/>
          </a:stretch>
        </p:blipFill>
        <p:spPr>
          <a:xfrm>
            <a:off x="3852341" y="228600"/>
            <a:ext cx="45021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6" dur="1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7" repeatCount="indefinite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6" dur="1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7" repeatCount="indefinite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-142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</a:rPr>
              <a:t>TIP Case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952501"/>
            <a:ext cx="11668125" cy="5272454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Wet cast Shaft in Washington State</a:t>
            </a:r>
          </a:p>
          <a:p>
            <a:r>
              <a:rPr lang="en-US" sz="3200" dirty="0">
                <a:solidFill>
                  <a:schemeClr val="tx2"/>
                </a:solidFill>
              </a:rPr>
              <a:t>118” diameter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10 TIP wires installed</a:t>
            </a:r>
          </a:p>
          <a:p>
            <a:r>
              <a:rPr lang="en-US" sz="3200" dirty="0">
                <a:solidFill>
                  <a:schemeClr val="tx2"/>
                </a:solidFill>
              </a:rPr>
              <a:t>Cage Diameter 102”</a:t>
            </a:r>
          </a:p>
          <a:p>
            <a:r>
              <a:rPr lang="en-US" sz="3200" dirty="0">
                <a:solidFill>
                  <a:schemeClr val="tx2"/>
                </a:solidFill>
              </a:rPr>
              <a:t>126’ shaft length </a:t>
            </a:r>
          </a:p>
          <a:p>
            <a:r>
              <a:rPr lang="en-US" sz="3200" dirty="0">
                <a:solidFill>
                  <a:schemeClr val="tx2"/>
                </a:solidFill>
              </a:rPr>
              <a:t>TIP testing begins immediately after casting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Data recorded during pour as well as cure</a:t>
            </a:r>
          </a:p>
          <a:p>
            <a:r>
              <a:rPr lang="en-US" sz="3200" dirty="0">
                <a:solidFill>
                  <a:schemeClr val="tx2"/>
                </a:solidFill>
              </a:rPr>
              <a:t>Data recorded for approximately 90 hours after casting</a:t>
            </a:r>
          </a:p>
          <a:p>
            <a:r>
              <a:rPr lang="en-US" sz="3200" dirty="0">
                <a:solidFill>
                  <a:schemeClr val="tx2"/>
                </a:solidFill>
              </a:rPr>
              <a:t>Shaft peak temperature occurs approximately 40 hours after casting</a:t>
            </a:r>
          </a:p>
          <a:p>
            <a:r>
              <a:rPr lang="en-US" sz="3200" dirty="0">
                <a:solidFill>
                  <a:schemeClr val="tx2"/>
                </a:solidFill>
              </a:rPr>
              <a:t>Shaft analysis done at time of one half peak temperature (20 hours)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725" y="1174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</a:rPr>
              <a:t>TIP Data at Peak Temperature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1443038"/>
            <a:ext cx="4343400" cy="527208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14475"/>
            <a:ext cx="4190999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10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8675" y="-1809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TIP Data at time of one half Peak Temperature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755805"/>
            <a:ext cx="5076825" cy="6102195"/>
          </a:xfrm>
        </p:spPr>
      </p:pic>
      <p:sp>
        <p:nvSpPr>
          <p:cNvPr id="8" name="Oval 7"/>
          <p:cNvSpPr/>
          <p:nvPr/>
        </p:nvSpPr>
        <p:spPr>
          <a:xfrm>
            <a:off x="4881563" y="3953828"/>
            <a:ext cx="5734050" cy="184785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0026" y="3030498"/>
            <a:ext cx="4300538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Temperature drop is approximately 42 °F between average shaft temperature and local temperature near wires 7, 8, and 9 </a:t>
            </a: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4500564" y="3999994"/>
            <a:ext cx="800099" cy="38889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65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906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TIP Data at one half Peak Temperature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997598"/>
            <a:ext cx="8934450" cy="5646226"/>
          </a:xfrm>
        </p:spPr>
      </p:pic>
    </p:spTree>
    <p:extLst>
      <p:ext uri="{BB962C8B-B14F-4D97-AF65-F5344CB8AC3E}">
        <p14:creationId xmlns:p14="http://schemas.microsoft.com/office/powerpoint/2010/main" val="210534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1525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TIP Results and Acceptance Criteria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0525" y="1123950"/>
            <a:ext cx="11001375" cy="525780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Shaft shows a local reduction near wires 6 through 9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Design radius = 59 inches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Local effective radius at wires 7 &amp; 8 = 40 inches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Reduction in Local Radius = 32.2%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Clearly greater than 6% Reduction in our Criteria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Cover is also reduced to zero in these regions 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Anomaly extends inside the reinforcing cage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Below minimum cover requirement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Shaft fails </a:t>
            </a:r>
            <a:r>
              <a:rPr lang="en-US" sz="2800" u="sng" dirty="0">
                <a:solidFill>
                  <a:schemeClr val="tx2"/>
                </a:solidFill>
              </a:rPr>
              <a:t>BOTH</a:t>
            </a:r>
            <a:r>
              <a:rPr lang="en-US" sz="2800" dirty="0">
                <a:solidFill>
                  <a:schemeClr val="tx2"/>
                </a:solidFill>
              </a:rPr>
              <a:t> the radius reduction criteria </a:t>
            </a:r>
            <a:r>
              <a:rPr lang="en-US" sz="2800" u="sng" dirty="0">
                <a:solidFill>
                  <a:schemeClr val="tx2"/>
                </a:solidFill>
              </a:rPr>
              <a:t>AND</a:t>
            </a:r>
            <a:r>
              <a:rPr lang="en-US" sz="2800" dirty="0">
                <a:solidFill>
                  <a:schemeClr val="tx2"/>
                </a:solidFill>
              </a:rPr>
              <a:t> the cover criteria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This is considered an anomaly which requires further evaluation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Coring is done in several locations in the shaft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63193" y="1003412"/>
            <a:ext cx="5041338" cy="499278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927335" y="1375646"/>
            <a:ext cx="4313055" cy="42483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748" y="241571"/>
            <a:ext cx="1535229" cy="22212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54389" y="1269925"/>
            <a:ext cx="254900" cy="283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94014" y="5161371"/>
            <a:ext cx="258945" cy="2508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927335" y="2653501"/>
            <a:ext cx="258945" cy="2508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223486" y="1673693"/>
            <a:ext cx="258945" cy="2508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949581" y="4177826"/>
            <a:ext cx="258945" cy="2508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670452" y="5035944"/>
            <a:ext cx="258945" cy="2508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670452" y="1673693"/>
            <a:ext cx="258945" cy="2508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886867" y="4000831"/>
            <a:ext cx="258945" cy="2508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990545" y="2755540"/>
            <a:ext cx="258945" cy="2508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958437" y="5478830"/>
            <a:ext cx="258945" cy="2508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81122" y="2232001"/>
            <a:ext cx="38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82430" y="1063005"/>
            <a:ext cx="38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54836" y="2382438"/>
            <a:ext cx="38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06276" y="4306495"/>
            <a:ext cx="38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52957" y="5542156"/>
            <a:ext cx="59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94986" y="1055708"/>
            <a:ext cx="38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1676" y="595465"/>
            <a:ext cx="38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24469" y="4075662"/>
            <a:ext cx="38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45284" y="5412226"/>
            <a:ext cx="38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91676" y="5943903"/>
            <a:ext cx="38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7094014" y="2539337"/>
            <a:ext cx="320989" cy="311228"/>
          </a:xfrm>
          <a:prstGeom prst="ellipse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954390" y="3271624"/>
            <a:ext cx="320989" cy="311228"/>
          </a:xfrm>
          <a:prstGeom prst="ellipse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097387" y="3535645"/>
            <a:ext cx="320989" cy="311228"/>
          </a:xfrm>
          <a:prstGeom prst="ellipse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765870" y="4117452"/>
            <a:ext cx="320989" cy="311228"/>
          </a:xfrm>
          <a:prstGeom prst="ellipse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47650" y="2719689"/>
            <a:ext cx="2657475" cy="523220"/>
          </a:xfrm>
          <a:prstGeom prst="rect">
            <a:avLst/>
          </a:prstGeom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Coring Locations</a:t>
            </a:r>
          </a:p>
        </p:txBody>
      </p:sp>
      <p:cxnSp>
        <p:nvCxnSpPr>
          <p:cNvPr id="34" name="Straight Arrow Connector 33"/>
          <p:cNvCxnSpPr>
            <a:stCxn id="18" idx="3"/>
            <a:endCxn id="30" idx="2"/>
          </p:cNvCxnSpPr>
          <p:nvPr/>
        </p:nvCxnSpPr>
        <p:spPr>
          <a:xfrm flipV="1">
            <a:off x="2905125" y="2694951"/>
            <a:ext cx="4188889" cy="28634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" idx="3"/>
          </p:cNvCxnSpPr>
          <p:nvPr/>
        </p:nvCxnSpPr>
        <p:spPr>
          <a:xfrm>
            <a:off x="2905125" y="2981299"/>
            <a:ext cx="3049264" cy="40960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3"/>
          </p:cNvCxnSpPr>
          <p:nvPr/>
        </p:nvCxnSpPr>
        <p:spPr>
          <a:xfrm>
            <a:off x="2905125" y="2981299"/>
            <a:ext cx="4188889" cy="70487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" idx="3"/>
            <a:endCxn id="33" idx="1"/>
          </p:cNvCxnSpPr>
          <p:nvPr/>
        </p:nvCxnSpPr>
        <p:spPr>
          <a:xfrm>
            <a:off x="2905125" y="2981299"/>
            <a:ext cx="1907753" cy="118173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52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7275" y="-33399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Coring Results at approximately 90’ depth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707" y="991566"/>
            <a:ext cx="53029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Coring result close to wires 7 and 8, where largest reduction occurred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Coring confirms TIP test results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Zone was hydro-blasted and pressure grouting was performed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583925" y="3814658"/>
            <a:ext cx="3728498" cy="240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91" y="889940"/>
            <a:ext cx="4901833" cy="5891860"/>
          </a:xfrm>
        </p:spPr>
      </p:pic>
      <p:sp>
        <p:nvSpPr>
          <p:cNvPr id="8" name="Left-Right Arrow 7"/>
          <p:cNvSpPr/>
          <p:nvPr/>
        </p:nvSpPr>
        <p:spPr>
          <a:xfrm>
            <a:off x="4781546" y="4900810"/>
            <a:ext cx="2466979" cy="45719"/>
          </a:xfrm>
          <a:prstGeom prst="leftRightArrow">
            <a:avLst/>
          </a:prstGeom>
          <a:solidFill>
            <a:srgbClr val="FFFF00"/>
          </a:solidFill>
          <a:ln w="1270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62088"/>
            <a:ext cx="10801350" cy="514350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TIP is being used frequently for testing drilled shafts and ACIP piles</a:t>
            </a:r>
          </a:p>
          <a:p>
            <a:r>
              <a:rPr lang="en-US" sz="3200" dirty="0">
                <a:solidFill>
                  <a:schemeClr val="tx2"/>
                </a:solidFill>
              </a:rPr>
              <a:t>TIP can evaluate the area outside the reinforcing cage</a:t>
            </a:r>
          </a:p>
          <a:p>
            <a:r>
              <a:rPr lang="en-US" sz="3200" dirty="0">
                <a:solidFill>
                  <a:schemeClr val="tx2"/>
                </a:solidFill>
              </a:rPr>
              <a:t>An acceptance criteria based upon cover and radius is possible with TIP</a:t>
            </a:r>
          </a:p>
          <a:p>
            <a:r>
              <a:rPr lang="en-US" sz="3200" dirty="0">
                <a:solidFill>
                  <a:schemeClr val="tx2"/>
                </a:solidFill>
              </a:rPr>
              <a:t>The minimum cover specs for a project can be verified</a:t>
            </a:r>
          </a:p>
          <a:p>
            <a:r>
              <a:rPr lang="en-US" sz="3200" dirty="0">
                <a:solidFill>
                  <a:schemeClr val="tx2"/>
                </a:solidFill>
              </a:rPr>
              <a:t>Radius reductions greater than 6% can be easily detected by TIP, alerting the project engineer to further evaluate this anomalous zone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b="1" dirty="0">
                <a:solidFill>
                  <a:schemeClr val="tx2"/>
                </a:solidFill>
              </a:rPr>
              <a:t>Thank You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3" y="4655948"/>
            <a:ext cx="2056883" cy="12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9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429" y="432556"/>
            <a:ext cx="4493141" cy="5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6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1516812" y="152400"/>
            <a:ext cx="89641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000" cap="small" dirty="0">
                <a:solidFill>
                  <a:srgbClr val="800000"/>
                </a:solidFill>
                <a:latin typeface="Arial"/>
                <a:cs typeface="Arial"/>
              </a:rPr>
              <a:t>Thermal Integrity Profiling Theory</a:t>
            </a:r>
          </a:p>
        </p:txBody>
      </p:sp>
      <p:sp>
        <p:nvSpPr>
          <p:cNvPr id="3" name="Can 2"/>
          <p:cNvSpPr/>
          <p:nvPr/>
        </p:nvSpPr>
        <p:spPr>
          <a:xfrm>
            <a:off x="2438400" y="1562100"/>
            <a:ext cx="2590800" cy="4114800"/>
          </a:xfrm>
          <a:prstGeom prst="ca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94000">
                <a:srgbClr val="FF0000">
                  <a:shade val="67500"/>
                  <a:satMod val="115000"/>
                  <a:alpha val="6000"/>
                  <a:lumMod val="78000"/>
                  <a:lumOff val="22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334000" y="3200400"/>
            <a:ext cx="1447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34200" y="2286000"/>
            <a:ext cx="2743200" cy="2667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lumMod val="37000"/>
                  <a:lumOff val="63000"/>
                </a:srgbClr>
              </a:gs>
              <a:gs pos="59000">
                <a:srgbClr val="FFCDCD"/>
              </a:gs>
              <a:gs pos="83000">
                <a:srgbClr val="FF0000">
                  <a:shade val="67500"/>
                  <a:satMod val="115000"/>
                  <a:lumMod val="12000"/>
                  <a:lumOff val="88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03586" y="34348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Slice</a:t>
            </a:r>
          </a:p>
        </p:txBody>
      </p:sp>
    </p:spTree>
    <p:extLst>
      <p:ext uri="{BB962C8B-B14F-4D97-AF65-F5344CB8AC3E}">
        <p14:creationId xmlns:p14="http://schemas.microsoft.com/office/powerpoint/2010/main" val="31349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7162800" y="2286000"/>
            <a:ext cx="2743200" cy="2667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lumMod val="37000"/>
                  <a:lumOff val="63000"/>
                </a:srgbClr>
              </a:gs>
              <a:gs pos="59000">
                <a:srgbClr val="FFCDCD"/>
              </a:gs>
              <a:gs pos="83000">
                <a:srgbClr val="FF0000">
                  <a:shade val="67500"/>
                  <a:satMod val="115000"/>
                  <a:lumMod val="12000"/>
                  <a:lumOff val="88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57400" y="2286000"/>
            <a:ext cx="2743200" cy="2667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lumMod val="37000"/>
                  <a:lumOff val="63000"/>
                </a:srgbClr>
              </a:gs>
              <a:gs pos="59000">
                <a:srgbClr val="FFCDCD"/>
              </a:gs>
              <a:gs pos="83000">
                <a:srgbClr val="FF0000">
                  <a:shade val="67500"/>
                  <a:satMod val="115000"/>
                  <a:lumMod val="12000"/>
                  <a:lumOff val="88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1516812" y="-28039"/>
            <a:ext cx="89641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000" cap="small" dirty="0">
                <a:solidFill>
                  <a:srgbClr val="800000"/>
                </a:solidFill>
                <a:latin typeface="Arial"/>
                <a:cs typeface="Arial"/>
              </a:rPr>
              <a:t>Thermal Integrity Profiling Theory</a:t>
            </a:r>
          </a:p>
          <a:p>
            <a:pPr algn="ctr">
              <a:defRPr/>
            </a:pPr>
            <a:r>
              <a:rPr lang="en-US" sz="4000" cap="small" dirty="0">
                <a:latin typeface="Arial"/>
                <a:cs typeface="Arial"/>
              </a:rPr>
              <a:t>Cage Shift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-5562600" y="-3276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524000" y="1981200"/>
            <a:ext cx="3810000" cy="3341132"/>
            <a:chOff x="0" y="1981200"/>
            <a:chExt cx="3810000" cy="3341132"/>
          </a:xfrm>
        </p:grpSpPr>
        <p:sp>
          <p:nvSpPr>
            <p:cNvPr id="16" name="TextBox 15"/>
            <p:cNvSpPr txBox="1"/>
            <p:nvPr/>
          </p:nvSpPr>
          <p:spPr>
            <a:xfrm>
              <a:off x="1676400" y="1981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335863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0" y="345388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76400" y="4953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38200" y="2590800"/>
              <a:ext cx="2133600" cy="2057400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7467600" y="2286000"/>
            <a:ext cx="2133600" cy="2057400"/>
          </a:xfrm>
          <a:prstGeom prst="ellipse">
            <a:avLst/>
          </a:prstGeom>
          <a:noFill/>
          <a:ln w="38100" cmpd="dbl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3058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06000" y="33586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9400" y="345388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058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082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2057400" y="2286000"/>
            <a:ext cx="2743200" cy="2667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lumMod val="37000"/>
                  <a:lumOff val="63000"/>
                </a:srgbClr>
              </a:gs>
              <a:gs pos="59000">
                <a:srgbClr val="FFCDCD"/>
              </a:gs>
              <a:gs pos="83000">
                <a:srgbClr val="FF0000">
                  <a:shade val="67500"/>
                  <a:satMod val="115000"/>
                  <a:lumMod val="12000"/>
                  <a:lumOff val="88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1516812" y="-28039"/>
            <a:ext cx="89641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000" cap="small" dirty="0">
                <a:solidFill>
                  <a:srgbClr val="800000"/>
                </a:solidFill>
                <a:latin typeface="Arial"/>
                <a:cs typeface="Arial"/>
              </a:rPr>
              <a:t>Thermal Integrity Profiling</a:t>
            </a:r>
          </a:p>
          <a:p>
            <a:pPr algn="ctr">
              <a:defRPr/>
            </a:pPr>
            <a:r>
              <a:rPr lang="en-US" sz="4000" cap="small" dirty="0">
                <a:latin typeface="Arial"/>
                <a:cs typeface="Arial"/>
              </a:rPr>
              <a:t>Anomaly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-5562600" y="-3276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524000" y="1981200"/>
            <a:ext cx="3810000" cy="3341132"/>
            <a:chOff x="0" y="1981200"/>
            <a:chExt cx="3810000" cy="3341132"/>
          </a:xfrm>
        </p:grpSpPr>
        <p:sp>
          <p:nvSpPr>
            <p:cNvPr id="16" name="TextBox 15"/>
            <p:cNvSpPr txBox="1"/>
            <p:nvPr/>
          </p:nvSpPr>
          <p:spPr>
            <a:xfrm>
              <a:off x="1676400" y="1981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335863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0" y="345388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76400" y="4953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38200" y="2590800"/>
              <a:ext cx="2133600" cy="2057400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3058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06000" y="33586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9400" y="345388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6629400" y="1828800"/>
            <a:ext cx="3810000" cy="36576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lumMod val="37000"/>
                  <a:lumOff val="63000"/>
                </a:srgbClr>
              </a:gs>
              <a:gs pos="59000">
                <a:srgbClr val="FFCDCD"/>
              </a:gs>
              <a:gs pos="83000">
                <a:srgbClr val="FF0000">
                  <a:shade val="67500"/>
                  <a:satMod val="115000"/>
                  <a:lumMod val="12000"/>
                  <a:lumOff val="88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3058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467600" y="2590800"/>
            <a:ext cx="2133600" cy="2057400"/>
          </a:xfrm>
          <a:prstGeom prst="ellipse">
            <a:avLst/>
          </a:prstGeom>
          <a:noFill/>
          <a:ln w="38100" cmpd="dbl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270543" y="21394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345388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715500" y="345388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46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2057400" y="2286000"/>
            <a:ext cx="2743200" cy="2667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lumMod val="37000"/>
                  <a:lumOff val="63000"/>
                </a:srgbClr>
              </a:gs>
              <a:gs pos="59000">
                <a:srgbClr val="FFCDCD"/>
              </a:gs>
              <a:gs pos="83000">
                <a:srgbClr val="FF0000">
                  <a:shade val="67500"/>
                  <a:satMod val="115000"/>
                  <a:lumMod val="12000"/>
                  <a:lumOff val="88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1516812" y="-28039"/>
            <a:ext cx="89641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000" cap="small" dirty="0">
                <a:solidFill>
                  <a:srgbClr val="800000"/>
                </a:solidFill>
                <a:latin typeface="Arial"/>
                <a:cs typeface="Arial"/>
              </a:rPr>
              <a:t>Thermal Integrity Profiling</a:t>
            </a:r>
          </a:p>
          <a:p>
            <a:pPr algn="ctr">
              <a:defRPr/>
            </a:pPr>
            <a:r>
              <a:rPr lang="en-US" sz="4000" cap="small" dirty="0">
                <a:latin typeface="Arial"/>
                <a:cs typeface="Arial"/>
              </a:rPr>
              <a:t>Anomaly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-5562600" y="-3276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524000" y="1981200"/>
            <a:ext cx="3810000" cy="3341132"/>
            <a:chOff x="0" y="1981200"/>
            <a:chExt cx="3810000" cy="3341132"/>
          </a:xfrm>
        </p:grpSpPr>
        <p:sp>
          <p:nvSpPr>
            <p:cNvPr id="16" name="TextBox 15"/>
            <p:cNvSpPr txBox="1"/>
            <p:nvPr/>
          </p:nvSpPr>
          <p:spPr>
            <a:xfrm>
              <a:off x="1676400" y="1981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335863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0" y="345388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76400" y="4953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38200" y="2590800"/>
              <a:ext cx="2133600" cy="2057400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3058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06000" y="33586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9400" y="345388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7162800" y="2286000"/>
            <a:ext cx="2743200" cy="2667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lumMod val="37000"/>
                  <a:lumOff val="63000"/>
                </a:srgbClr>
              </a:gs>
              <a:gs pos="59000">
                <a:srgbClr val="FFCDCD"/>
              </a:gs>
              <a:gs pos="83000">
                <a:srgbClr val="FF0000">
                  <a:shade val="67500"/>
                  <a:satMod val="115000"/>
                  <a:lumMod val="12000"/>
                  <a:lumOff val="88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8001000" y="4267200"/>
            <a:ext cx="990600" cy="6858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3058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467600" y="2590800"/>
            <a:ext cx="2133600" cy="2057400"/>
          </a:xfrm>
          <a:prstGeom prst="ellipse">
            <a:avLst/>
          </a:prstGeom>
          <a:noFill/>
          <a:ln w="38100" cmpd="dbl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1516812" y="-28039"/>
            <a:ext cx="89641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000" cap="small" dirty="0">
                <a:solidFill>
                  <a:srgbClr val="800000"/>
                </a:solidFill>
                <a:latin typeface="Arial"/>
                <a:cs typeface="Arial"/>
              </a:rPr>
              <a:t>Thermal Integrity Profiling</a:t>
            </a:r>
          </a:p>
          <a:p>
            <a:pPr algn="ctr">
              <a:defRPr/>
            </a:pPr>
            <a:endParaRPr lang="en-US" sz="4000" cap="small" dirty="0"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-5562600" y="-3276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/>
          <p:nvPr/>
        </p:nvPicPr>
        <p:blipFill>
          <a:blip r:embed="rId3"/>
          <a:stretch>
            <a:fillRect/>
          </a:stretch>
        </p:blipFill>
        <p:spPr>
          <a:xfrm>
            <a:off x="3415163" y="594360"/>
            <a:ext cx="4281805" cy="566928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66057" y="1375954"/>
            <a:ext cx="155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Ideal Results</a:t>
            </a:r>
          </a:p>
        </p:txBody>
      </p:sp>
    </p:spTree>
    <p:extLst>
      <p:ext uri="{BB962C8B-B14F-4D97-AF65-F5344CB8AC3E}">
        <p14:creationId xmlns:p14="http://schemas.microsoft.com/office/powerpoint/2010/main" val="49394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759</Words>
  <Application>Microsoft Office PowerPoint</Application>
  <PresentationFormat>Widescreen</PresentationFormat>
  <Paragraphs>217</Paragraphs>
  <Slides>38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Acceptance Criteria</vt:lpstr>
      <vt:lpstr>Radius Reduction vs. Capacity Reduction</vt:lpstr>
      <vt:lpstr>Cover Loss Considerations on Local Radius Reductions vs. Shaft Diameter</vt:lpstr>
      <vt:lpstr>Acceptance Criteria</vt:lpstr>
      <vt:lpstr>PowerPoint Presentation</vt:lpstr>
      <vt:lpstr>TIP Case History</vt:lpstr>
      <vt:lpstr>TIP Data at Peak Temperature</vt:lpstr>
      <vt:lpstr>TIP Data at time of one half Peak Temperature</vt:lpstr>
      <vt:lpstr>TIP Data at one half Peak Temperature</vt:lpstr>
      <vt:lpstr>TIP Results and Acceptance Criteria</vt:lpstr>
      <vt:lpstr>PowerPoint Presentation</vt:lpstr>
      <vt:lpstr>Coring Results at approximately 90’ depth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George Piscsalko</cp:lastModifiedBy>
  <cp:revision>7</cp:revision>
  <dcterms:created xsi:type="dcterms:W3CDTF">2016-10-21T19:47:30Z</dcterms:created>
  <dcterms:modified xsi:type="dcterms:W3CDTF">2016-10-26T12:08:55Z</dcterms:modified>
</cp:coreProperties>
</file>